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583" r:id="rId4"/>
    <p:sldId id="584" r:id="rId5"/>
    <p:sldId id="585" r:id="rId6"/>
    <p:sldId id="586" r:id="rId7"/>
    <p:sldId id="587" r:id="rId8"/>
    <p:sldId id="589" r:id="rId9"/>
    <p:sldId id="590" r:id="rId10"/>
    <p:sldId id="591" r:id="rId11"/>
    <p:sldId id="592" r:id="rId12"/>
    <p:sldId id="562" r:id="rId13"/>
    <p:sldId id="554" r:id="rId14"/>
    <p:sldId id="593"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6" d="100"/>
          <a:sy n="56" d="100"/>
        </p:scale>
        <p:origin x="90" y="468"/>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2019-09-17</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9/17/2019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Code-development strategies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ce.uwaterloo.ca/~ece150/Lecture_materials/1.1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Skeleton_(computer_programm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Code-development strategies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If you tried compiling and executing this, it would be nonsensical:</a:t>
            </a:r>
          </a:p>
          <a:p>
            <a:pPr marL="857250" lvl="2" indent="0">
              <a:buNone/>
            </a:pPr>
            <a:r>
              <a:rPr lang="en-CA" dirty="0" smtClean="0">
                <a:latin typeface="Consolas" panose="020B0609020204030204" pitchFamily="49" charset="0"/>
                <a:cs typeface="Consolas" panose="020B0609020204030204" pitchFamily="49" charset="0"/>
              </a:rPr>
              <a:t>gcd(15708, 23205) = 357: 0</a:t>
            </a:r>
          </a:p>
          <a:p>
            <a:pPr marL="857250" lvl="2" indent="0">
              <a:buNone/>
            </a:pPr>
            <a:r>
              <a:rPr lang="en-CA" dirty="0" smtClean="0">
                <a:latin typeface="Consolas" panose="020B0609020204030204" pitchFamily="49" charset="0"/>
                <a:cs typeface="Consolas" panose="020B0609020204030204" pitchFamily="49" charset="0"/>
              </a:rPr>
              <a:t>lcm(15708</a:t>
            </a:r>
            <a:r>
              <a:rPr lang="en-CA" dirty="0">
                <a:latin typeface="Consolas" panose="020B0609020204030204" pitchFamily="49" charset="0"/>
                <a:cs typeface="Consolas" panose="020B0609020204030204" pitchFamily="49" charset="0"/>
              </a:rPr>
              <a:t>, 23205) = </a:t>
            </a:r>
            <a:r>
              <a:rPr lang="en-CA" dirty="0" smtClean="0">
                <a:latin typeface="Consolas" panose="020B0609020204030204" pitchFamily="49" charset="0"/>
                <a:cs typeface="Consolas" panose="020B0609020204030204" pitchFamily="49" charset="0"/>
              </a:rPr>
              <a:t>1021020: 0</a:t>
            </a: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|-3.2| = 3.2: 0</a:t>
            </a:r>
          </a:p>
          <a:p>
            <a:pPr marL="857250" lvl="2" indent="0">
              <a:buNone/>
            </a:pPr>
            <a:r>
              <a:rPr lang="en-CA" dirty="0" smtClean="0">
                <a:latin typeface="Consolas" panose="020B0609020204030204" pitchFamily="49" charset="0"/>
                <a:cs typeface="Consolas" panose="020B0609020204030204" pitchFamily="49" charset="0"/>
              </a:rPr>
              <a:t>tan(0.01) = 0.0100003333: 0</a:t>
            </a:r>
          </a:p>
          <a:p>
            <a:endParaRPr lang="en-CA" dirty="0" smtClean="0">
              <a:solidFill>
                <a:prstClr val="black"/>
              </a:solidFill>
            </a:endParaRPr>
          </a:p>
          <a:p>
            <a:r>
              <a:rPr lang="en-CA" dirty="0" smtClean="0">
                <a:solidFill>
                  <a:prstClr val="black"/>
                </a:solidFill>
              </a:rPr>
              <a:t>However, it does compile!</a:t>
            </a:r>
            <a:endParaRPr lang="en-CA" dirty="0">
              <a:solidFill>
                <a:prstClr val="black"/>
              </a:solidFill>
            </a:endParaRPr>
          </a:p>
        </p:txBody>
      </p:sp>
    </p:spTree>
    <p:extLst>
      <p:ext uri="{BB962C8B-B14F-4D97-AF65-F5344CB8AC3E}">
        <p14:creationId xmlns:p14="http://schemas.microsoft.com/office/powerpoint/2010/main" val="1165885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Next, implement one function at a time, and make sure it works</a:t>
            </a:r>
          </a:p>
          <a:p>
            <a:pPr lvl="1"/>
            <a:r>
              <a:rPr lang="en-CA" dirty="0" smtClean="0">
                <a:solidFill>
                  <a:prstClr val="black"/>
                </a:solidFill>
              </a:rPr>
              <a:t>Don’t start </a:t>
            </a:r>
            <a:r>
              <a:rPr lang="en-CA" dirty="0" smtClean="0">
                <a:solidFill>
                  <a:prstClr val="black"/>
                </a:solidFill>
                <a:latin typeface="Consolas" panose="020B0609020204030204" pitchFamily="49" charset="0"/>
                <a:cs typeface="Consolas" panose="020B0609020204030204" pitchFamily="49" charset="0"/>
              </a:rPr>
              <a:t>lcm</a:t>
            </a:r>
            <a:r>
              <a:rPr lang="en-CA" dirty="0" smtClean="0">
                <a:solidFill>
                  <a:prstClr val="black"/>
                </a:solidFill>
              </a:rPr>
              <a:t> until you get </a:t>
            </a:r>
            <a:r>
              <a:rPr lang="en-CA" dirty="0" smtClean="0">
                <a:solidFill>
                  <a:prstClr val="black"/>
                </a:solidFill>
                <a:latin typeface="Consolas" panose="020B0609020204030204" pitchFamily="49" charset="0"/>
                <a:cs typeface="Consolas" panose="020B0609020204030204" pitchFamily="49" charset="0"/>
              </a:rPr>
              <a:t>gcd</a:t>
            </a:r>
            <a:r>
              <a:rPr lang="en-CA" dirty="0" smtClean="0">
                <a:solidFill>
                  <a:prstClr val="black"/>
                </a:solidFill>
              </a:rPr>
              <a:t> working</a:t>
            </a:r>
          </a:p>
          <a:p>
            <a:pPr lvl="1"/>
            <a:r>
              <a:rPr lang="en-CA" dirty="0" smtClean="0">
                <a:solidFill>
                  <a:prstClr val="black"/>
                </a:solidFill>
              </a:rPr>
              <a:t>If you think that the absolute-value function is easier, start with it, but make sure it works before you go onto the next</a:t>
            </a:r>
          </a:p>
          <a:p>
            <a:pPr lvl="1"/>
            <a:endParaRPr lang="en-CA" dirty="0">
              <a:solidFill>
                <a:prstClr val="black"/>
              </a:solidFill>
            </a:endParaRPr>
          </a:p>
          <a:p>
            <a:r>
              <a:rPr lang="en-CA" dirty="0" smtClean="0">
                <a:solidFill>
                  <a:prstClr val="black"/>
                </a:solidFill>
              </a:rPr>
              <a:t>Many students have an attitude combining thoughts like:</a:t>
            </a:r>
          </a:p>
          <a:p>
            <a:pPr marL="0" indent="0" algn="ctr">
              <a:buNone/>
            </a:pPr>
            <a:r>
              <a:rPr lang="en-CA" dirty="0" smtClean="0">
                <a:solidFill>
                  <a:prstClr val="black"/>
                </a:solidFill>
              </a:rPr>
              <a:t>“This is too easy…”</a:t>
            </a:r>
          </a:p>
          <a:p>
            <a:pPr marL="0" indent="0" algn="ctr">
              <a:buNone/>
            </a:pPr>
            <a:r>
              <a:rPr lang="en-CA" dirty="0" smtClean="0">
                <a:solidFill>
                  <a:prstClr val="black"/>
                </a:solidFill>
              </a:rPr>
              <a:t>“I won’t make any mistakes!”</a:t>
            </a:r>
          </a:p>
          <a:p>
            <a:pPr marL="0" indent="0" algn="ctr">
              <a:buNone/>
            </a:pPr>
            <a:r>
              <a:rPr lang="en-CA" dirty="0">
                <a:solidFill>
                  <a:prstClr val="black"/>
                </a:solidFill>
              </a:rPr>
              <a:t>“I want to get this #$@&amp;%*! </a:t>
            </a:r>
            <a:r>
              <a:rPr lang="en-CA" dirty="0" smtClean="0">
                <a:solidFill>
                  <a:prstClr val="black"/>
                </a:solidFill>
              </a:rPr>
              <a:t>done </a:t>
            </a:r>
            <a:r>
              <a:rPr lang="en-CA" dirty="0">
                <a:solidFill>
                  <a:prstClr val="black"/>
                </a:solidFill>
              </a:rPr>
              <a:t>and over with</a:t>
            </a:r>
            <a:r>
              <a:rPr lang="en-CA" dirty="0" smtClean="0">
                <a:solidFill>
                  <a:prstClr val="black"/>
                </a:solidFill>
              </a:rPr>
              <a:t>!!!”</a:t>
            </a:r>
          </a:p>
          <a:p>
            <a:pPr marL="0" indent="0" algn="ctr">
              <a:buNone/>
            </a:pPr>
            <a:r>
              <a:rPr lang="en-CA" dirty="0" smtClean="0">
                <a:solidFill>
                  <a:prstClr val="black"/>
                </a:solidFill>
              </a:rPr>
              <a:t>“Compiling wastes my time…”</a:t>
            </a:r>
            <a:endParaRPr lang="en-CA" dirty="0">
              <a:solidFill>
                <a:prstClr val="black"/>
              </a:solidFill>
            </a:endParaRPr>
          </a:p>
          <a:p>
            <a:pPr lvl="0"/>
            <a:endParaRPr lang="en-CA" dirty="0" smtClean="0">
              <a:solidFill>
                <a:prstClr val="black"/>
              </a:solidFill>
            </a:endParaRPr>
          </a:p>
          <a:p>
            <a:pPr lvl="0"/>
            <a:r>
              <a:rPr lang="en-CA" dirty="0" smtClean="0">
                <a:solidFill>
                  <a:prstClr val="black"/>
                </a:solidFill>
              </a:rPr>
              <a:t>And one in one hundred students will be right on all counts</a:t>
            </a:r>
          </a:p>
          <a:p>
            <a:pPr lvl="1"/>
            <a:r>
              <a:rPr lang="en-CA" dirty="0" smtClean="0">
                <a:solidFill>
                  <a:prstClr val="black"/>
                </a:solidFill>
              </a:rPr>
              <a:t>The rest, however, may ignore these suggestions and in the end, waste more time than they would have had to… </a:t>
            </a:r>
            <a:r>
              <a:rPr lang="en-CA" b="1" dirty="0" smtClean="0">
                <a:solidFill>
                  <a:srgbClr val="FF0000"/>
                </a:solidFill>
                <a:sym typeface="Wingdings" panose="05000000000000000000" pitchFamily="2" charset="2"/>
              </a:rPr>
              <a:t></a:t>
            </a:r>
            <a:r>
              <a:rPr lang="en-CA" dirty="0" smtClean="0">
                <a:solidFill>
                  <a:prstClr val="black"/>
                </a:solidFill>
                <a:sym typeface="Wingdings" panose="05000000000000000000" pitchFamily="2" charset="2"/>
              </a:rPr>
              <a:t> </a:t>
            </a:r>
            <a:endParaRPr lang="en-CA" dirty="0">
              <a:solidFill>
                <a:prstClr val="black"/>
              </a:solidFill>
            </a:endParaRPr>
          </a:p>
        </p:txBody>
      </p:sp>
    </p:spTree>
    <p:extLst>
      <p:ext uri="{BB962C8B-B14F-4D97-AF65-F5344CB8AC3E}">
        <p14:creationId xmlns:p14="http://schemas.microsoft.com/office/powerpoint/2010/main" val="273364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writing everything at once is likely going to result in longer development time</a:t>
            </a:r>
            <a:endParaRPr lang="en-CA" dirty="0"/>
          </a:p>
          <a:p>
            <a:pPr lvl="1"/>
            <a:r>
              <a:rPr lang="en-CA" dirty="0" smtClean="0"/>
              <a:t>Know that starting by writing a skeleton is easy enough</a:t>
            </a:r>
          </a:p>
          <a:p>
            <a:pPr lvl="1"/>
            <a:r>
              <a:rPr lang="en-CA" dirty="0" smtClean="0"/>
              <a:t>Understand that by writing one function at a time, you can</a:t>
            </a:r>
          </a:p>
          <a:p>
            <a:pPr lvl="2"/>
            <a:r>
              <a:rPr lang="en-CA" dirty="0" smtClean="0"/>
              <a:t>First, focus on any compile-time errors your implementation has</a:t>
            </a:r>
          </a:p>
          <a:p>
            <a:pPr lvl="2"/>
            <a:r>
              <a:rPr lang="en-CA" dirty="0" smtClean="0"/>
              <a:t>Next, ensure your implementation works correctly</a:t>
            </a:r>
          </a:p>
          <a:p>
            <a:pPr lvl="2"/>
            <a:endParaRPr lang="en-US" dirty="0"/>
          </a:p>
          <a:p>
            <a:r>
              <a:rPr lang="en-US" dirty="0" smtClean="0"/>
              <a:t>The course web site presents an example that prints the volume and surface areas of the five Platonic solids:</a:t>
            </a:r>
          </a:p>
          <a:p>
            <a:pPr marL="0" indent="0">
              <a:buNone/>
            </a:pPr>
            <a:r>
              <a:rPr lang="en-US" dirty="0"/>
              <a:t>	</a:t>
            </a:r>
            <a:r>
              <a:rPr lang="en-CA" dirty="0">
                <a:hlinkClick r:id="rId2"/>
              </a:rPr>
              <a:t>https://ece.uwaterloo.ca/~ece150/Lecture_materials/1.10/</a:t>
            </a:r>
            <a:endParaRPr lang="en-CA"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https://en.wikipedia.org/wiki/Skeleton_(computer_programming</a:t>
            </a:r>
            <a:r>
              <a:rPr lang="en-CA" sz="1800" dirty="0" smtClean="0">
                <a:hlinkClick r:id="rId2"/>
              </a:rPr>
              <a:t>)</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dirty="0" smtClean="0"/>
              <a:t> </a:t>
            </a:r>
            <a:r>
              <a:rPr lang="en-CA" sz="1800" smtClean="0"/>
              <a:t>and Charlie Liu.</a:t>
            </a:r>
            <a:endParaRPr lang="en-CA" sz="1800" dirty="0" smtClean="0"/>
          </a:p>
        </p:txBody>
      </p:sp>
    </p:spTree>
    <p:extLst>
      <p:ext uri="{BB962C8B-B14F-4D97-AF65-F5344CB8AC3E}">
        <p14:creationId xmlns:p14="http://schemas.microsoft.com/office/powerpoint/2010/main" val="4007893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Discuss how most novice programmers will tackle assignments</a:t>
            </a:r>
          </a:p>
          <a:p>
            <a:pPr lvl="1"/>
            <a:r>
              <a:rPr lang="en-CA" dirty="0" smtClean="0"/>
              <a:t>Provide a logical and methodical approach</a:t>
            </a:r>
          </a:p>
          <a:p>
            <a:pPr lvl="1"/>
            <a:r>
              <a:rPr lang="en-CA" dirty="0" smtClean="0"/>
              <a:t>A code </a:t>
            </a:r>
            <a:r>
              <a:rPr lang="en-CA" i="1" dirty="0" smtClean="0"/>
              <a:t>skeleton</a:t>
            </a:r>
            <a:r>
              <a:rPr lang="en-CA" dirty="0" smtClean="0"/>
              <a:t> allows you to focus on one function at a time</a:t>
            </a:r>
          </a:p>
          <a:p>
            <a:pPr lvl="2"/>
            <a:r>
              <a:rPr lang="en-CA" dirty="0" smtClean="0"/>
              <a:t>Compile-time errors will be localized to the code you are authoring</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r>
              <a:rPr lang="en-CA" dirty="0" smtClean="0"/>
              <a:t>In the course assignments, you will be asked to implement a number of functions, and later, structures and classes</a:t>
            </a:r>
          </a:p>
          <a:p>
            <a:endParaRPr lang="en-CA" dirty="0"/>
          </a:p>
          <a:p>
            <a:r>
              <a:rPr lang="en-CA" dirty="0" smtClean="0"/>
              <a:t>We have now looked at functions, conditional statements and repetition statements</a:t>
            </a:r>
            <a:endParaRPr lang="en-CA" dirty="0" smtClean="0"/>
          </a:p>
          <a:p>
            <a:pPr lvl="1"/>
            <a:r>
              <a:rPr lang="en-CA" dirty="0" smtClean="0"/>
              <a:t>We will now look at strategies for developing a code base</a:t>
            </a: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r>
              <a:rPr lang="en-CA" dirty="0" smtClean="0"/>
              <a:t>Suppose you are asked in an assignment to implement the following five functions that</a:t>
            </a:r>
          </a:p>
          <a:p>
            <a:pPr marL="857250" lvl="1" indent="-457200">
              <a:buFont typeface="+mj-lt"/>
              <a:buAutoNum type="arabicPeriod"/>
            </a:pPr>
            <a:r>
              <a:rPr lang="en-CA" dirty="0" smtClean="0"/>
              <a:t>implements an absolute-value function</a:t>
            </a:r>
            <a:r>
              <a:rPr lang="en-CA" dirty="0"/>
              <a:t>,</a:t>
            </a:r>
            <a:endParaRPr lang="en-CA" dirty="0" smtClean="0"/>
          </a:p>
          <a:p>
            <a:pPr marL="857250" lvl="1" indent="-457200">
              <a:buFont typeface="+mj-lt"/>
              <a:buAutoNum type="arabicPeriod"/>
            </a:pPr>
            <a:r>
              <a:rPr lang="en-CA" dirty="0" smtClean="0"/>
              <a:t>approximates the tangent function on the open interval                    ,</a:t>
            </a:r>
          </a:p>
          <a:p>
            <a:pPr marL="857250" lvl="1" indent="-457200">
              <a:buFont typeface="+mj-lt"/>
              <a:buAutoNum type="arabicPeriod"/>
            </a:pPr>
            <a:r>
              <a:rPr lang="en-CA" dirty="0" smtClean="0"/>
              <a:t>implements </a:t>
            </a:r>
            <a:r>
              <a:rPr lang="en-CA" dirty="0"/>
              <a:t>the greatest-common divisor algorithm,</a:t>
            </a:r>
          </a:p>
          <a:p>
            <a:pPr marL="857250" lvl="1" indent="-457200">
              <a:buFont typeface="+mj-lt"/>
              <a:buAutoNum type="arabicPeriod"/>
            </a:pPr>
            <a:r>
              <a:rPr lang="en-CA" dirty="0"/>
              <a:t>implements the least-common multiple algorithm</a:t>
            </a:r>
            <a:r>
              <a:rPr lang="en-CA" dirty="0" smtClean="0"/>
              <a:t>, and</a:t>
            </a:r>
          </a:p>
          <a:p>
            <a:pPr marL="857250" lvl="1" indent="-457200">
              <a:buFont typeface="+mj-lt"/>
              <a:buAutoNum type="arabicPeriod"/>
            </a:pPr>
            <a:r>
              <a:rPr lang="en-CA" dirty="0"/>
              <a:t>asks the user for a name, e.g., “Bob” and then prints “Hi Bob</a:t>
            </a:r>
            <a:r>
              <a:rPr lang="en-CA" dirty="0" smtClean="0"/>
              <a:t>!”.</a:t>
            </a:r>
          </a:p>
          <a:p>
            <a:pPr marL="0" indent="0">
              <a:buNone/>
            </a:pPr>
            <a:endParaRPr lang="en-CA" dirty="0" smtClean="0"/>
          </a:p>
          <a:p>
            <a:pPr marL="0" indent="0">
              <a:buNone/>
            </a:pPr>
            <a:r>
              <a:rPr lang="en-CA" dirty="0" smtClean="0"/>
              <a:t>      together with a </a:t>
            </a:r>
            <a:r>
              <a:rPr lang="en-CA" dirty="0" smtClean="0">
                <a:latin typeface="Consolas" panose="020B0609020204030204" pitchFamily="49" charset="0"/>
                <a:cs typeface="Consolas" panose="020B0609020204030204" pitchFamily="49" charset="0"/>
              </a:rPr>
              <a:t>main()</a:t>
            </a:r>
            <a:r>
              <a:rPr lang="en-CA" dirty="0" smtClean="0"/>
              <a:t> function that uses these functions</a:t>
            </a:r>
          </a:p>
        </p:txBody>
      </p:sp>
      <p:graphicFrame>
        <p:nvGraphicFramePr>
          <p:cNvPr id="4" name="Object 3"/>
          <p:cNvGraphicFramePr>
            <a:graphicFrameLocks noChangeAspect="1"/>
          </p:cNvGraphicFramePr>
          <p:nvPr>
            <p:extLst>
              <p:ext uri="{D42A27DB-BD31-4B8C-83A1-F6EECF244321}">
                <p14:modId xmlns:p14="http://schemas.microsoft.com/office/powerpoint/2010/main" val="645724299"/>
              </p:ext>
            </p:extLst>
          </p:nvPr>
        </p:nvGraphicFramePr>
        <p:xfrm>
          <a:off x="7085695" y="2420888"/>
          <a:ext cx="1014697" cy="717713"/>
        </p:xfrm>
        <a:graphic>
          <a:graphicData uri="http://schemas.openxmlformats.org/presentationml/2006/ole">
            <mc:AlternateContent xmlns:mc="http://schemas.openxmlformats.org/markup-compatibility/2006">
              <mc:Choice xmlns:v="urn:schemas-microsoft-com:vml" Requires="v">
                <p:oleObj spid="_x0000_s1035" name="Equation" r:id="rId3" imgW="520560" imgH="368280" progId="Equation.DSMT4">
                  <p:embed/>
                </p:oleObj>
              </mc:Choice>
              <mc:Fallback>
                <p:oleObj name="Equation" r:id="rId3" imgW="520560" imgH="368280" progId="Equation.DSMT4">
                  <p:embed/>
                  <p:pic>
                    <p:nvPicPr>
                      <p:cNvPr id="0" name=""/>
                      <p:cNvPicPr/>
                      <p:nvPr/>
                    </p:nvPicPr>
                    <p:blipFill>
                      <a:blip r:embed="rId4"/>
                      <a:stretch>
                        <a:fillRect/>
                      </a:stretch>
                    </p:blipFill>
                    <p:spPr>
                      <a:xfrm>
                        <a:off x="7085695" y="2420888"/>
                        <a:ext cx="1014697" cy="717713"/>
                      </a:xfrm>
                      <a:prstGeom prst="rect">
                        <a:avLst/>
                      </a:prstGeom>
                    </p:spPr>
                  </p:pic>
                </p:oleObj>
              </mc:Fallback>
            </mc:AlternateContent>
          </a:graphicData>
        </a:graphic>
      </p:graphicFrame>
    </p:spTree>
    <p:extLst>
      <p:ext uri="{BB962C8B-B14F-4D97-AF65-F5344CB8AC3E}">
        <p14:creationId xmlns:p14="http://schemas.microsoft.com/office/powerpoint/2010/main" val="915412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r>
              <a:rPr lang="en-CA" dirty="0" smtClean="0"/>
              <a:t>Many first-year students and novice programmers will do the following:</a:t>
            </a:r>
          </a:p>
          <a:p>
            <a:pPr lvl="1"/>
            <a:r>
              <a:rPr lang="en-CA" dirty="0" smtClean="0"/>
              <a:t>They will write all the code, try compiling and be left with a bewildering number of error messages</a:t>
            </a:r>
          </a:p>
          <a:p>
            <a:pPr lvl="1"/>
            <a:r>
              <a:rPr lang="en-CA" dirty="0" smtClean="0"/>
              <a:t>Problem: errors such as forgetting semi-colons or closing parentheses or braces can often give messages that are far away from the actual issue</a:t>
            </a:r>
          </a:p>
          <a:p>
            <a:pPr lvl="1"/>
            <a:r>
              <a:rPr lang="en-CA" dirty="0" smtClean="0"/>
              <a:t>Problem: for a novice programmer, seeing page after page of error messages can be intimidating and unnecessarily frustrating</a:t>
            </a:r>
          </a:p>
        </p:txBody>
      </p:sp>
    </p:spTree>
    <p:extLst>
      <p:ext uri="{BB962C8B-B14F-4D97-AF65-F5344CB8AC3E}">
        <p14:creationId xmlns:p14="http://schemas.microsoft.com/office/powerpoint/2010/main" val="2152774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r>
              <a:rPr lang="en-CA" dirty="0" smtClean="0"/>
              <a:t>Best approach is to write a </a:t>
            </a:r>
            <a:r>
              <a:rPr lang="en-CA" i="1" dirty="0" smtClean="0"/>
              <a:t>skeleton</a:t>
            </a:r>
            <a:r>
              <a:rPr lang="en-CA" dirty="0" smtClean="0"/>
              <a:t>, and make sure it compiles:</a:t>
            </a:r>
          </a:p>
          <a:p>
            <a:pPr lvl="1"/>
            <a:r>
              <a:rPr lang="en-CA" dirty="0" smtClean="0"/>
              <a:t>List all of the function declarations</a:t>
            </a:r>
          </a:p>
          <a:p>
            <a:pPr lvl="2"/>
            <a:r>
              <a:rPr lang="en-CA" dirty="0" smtClean="0"/>
              <a:t>If you are not given names for the functions, come up with names that are appropriate and descriptive</a:t>
            </a:r>
          </a:p>
          <a:p>
            <a:pPr lvl="1"/>
            <a:r>
              <a:rPr lang="en-CA" dirty="0" smtClean="0"/>
              <a:t>Create </a:t>
            </a:r>
            <a:r>
              <a:rPr lang="en-CA" i="1" dirty="0" smtClean="0"/>
              <a:t>skeleton </a:t>
            </a:r>
            <a:r>
              <a:rPr lang="en-CA" dirty="0" smtClean="0"/>
              <a:t>implementations of each of the functions that simply return a default value</a:t>
            </a:r>
          </a:p>
          <a:p>
            <a:pPr lvl="1"/>
            <a:r>
              <a:rPr lang="en-CA" dirty="0" smtClean="0"/>
              <a:t>Make sure the skeleton compiles</a:t>
            </a:r>
          </a:p>
          <a:p>
            <a:pPr lvl="1"/>
            <a:r>
              <a:rPr lang="en-CA" dirty="0" smtClean="0"/>
              <a:t>Then start working on one function at a time, and</a:t>
            </a:r>
          </a:p>
          <a:p>
            <a:pPr lvl="2"/>
            <a:r>
              <a:rPr lang="en-CA" dirty="0" smtClean="0"/>
              <a:t>Make sure the code still compiles, and</a:t>
            </a:r>
          </a:p>
          <a:p>
            <a:pPr lvl="2"/>
            <a:r>
              <a:rPr lang="en-CA" dirty="0" smtClean="0"/>
              <a:t>Try to test the implementation in </a:t>
            </a:r>
            <a:r>
              <a:rPr lang="en-CA" dirty="0" smtClean="0">
                <a:latin typeface="Consolas" panose="020B0609020204030204" pitchFamily="49" charset="0"/>
                <a:cs typeface="Consolas" panose="020B0609020204030204" pitchFamily="49" charset="0"/>
              </a:rPr>
              <a:t>main()</a:t>
            </a:r>
            <a:r>
              <a:rPr lang="en-CA" dirty="0" smtClean="0"/>
              <a:t> to ensure it works correctly</a:t>
            </a:r>
          </a:p>
        </p:txBody>
      </p:sp>
    </p:spTree>
    <p:extLst>
      <p:ext uri="{BB962C8B-B14F-4D97-AF65-F5344CB8AC3E}">
        <p14:creationId xmlns:p14="http://schemas.microsoft.com/office/powerpoint/2010/main" val="122413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You will now create your skeleton:</a:t>
            </a:r>
            <a:endParaRPr lang="en-CA" dirty="0">
              <a:solidFill>
                <a:prstClr val="black"/>
              </a:solidFill>
            </a:endParaRPr>
          </a:p>
          <a:p>
            <a:pPr marL="857250" lvl="2" indent="0">
              <a:buNone/>
            </a:pPr>
            <a:r>
              <a:rPr lang="en-CA" sz="1400" dirty="0" smtClean="0">
                <a:latin typeface="Consolas" panose="020B0609020204030204" pitchFamily="49" charset="0"/>
                <a:cs typeface="Consolas" panose="020B0609020204030204" pitchFamily="49" charset="0"/>
              </a:rPr>
              <a:t>#include &lt;iostream&gt;</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Function declarations</a:t>
            </a:r>
          </a:p>
          <a:p>
            <a:pPr marL="857250" lvl="2" indent="0">
              <a:buNone/>
            </a:pPr>
            <a:r>
              <a:rPr lang="en-CA" sz="1400" dirty="0" smtClean="0">
                <a:latin typeface="Consolas" panose="020B0609020204030204" pitchFamily="49" charset="0"/>
                <a:cs typeface="Consolas" panose="020B0609020204030204" pitchFamily="49" charset="0"/>
              </a:rPr>
              <a:t>int main();</a:t>
            </a:r>
          </a:p>
          <a:p>
            <a:pPr marL="857250" lvl="2" indent="0">
              <a:buNone/>
            </a:pPr>
            <a:r>
              <a:rPr lang="en-CA" sz="1400" dirty="0" smtClean="0">
                <a:latin typeface="Consolas" panose="020B0609020204030204" pitchFamily="49" charset="0"/>
                <a:cs typeface="Consolas" panose="020B0609020204030204" pitchFamily="49" charset="0"/>
              </a:rPr>
              <a:t>double </a:t>
            </a:r>
            <a:r>
              <a:rPr lang="en-CA" sz="1400" dirty="0" err="1" smtClean="0">
                <a:latin typeface="Consolas" panose="020B0609020204030204" pitchFamily="49" charset="0"/>
                <a:cs typeface="Consolas" panose="020B0609020204030204" pitchFamily="49" charset="0"/>
              </a:rPr>
              <a:t>my_abs</a:t>
            </a:r>
            <a:r>
              <a:rPr lang="en-CA" sz="1400" dirty="0" smtClean="0">
                <a:latin typeface="Consolas" panose="020B0609020204030204" pitchFamily="49" charset="0"/>
                <a:cs typeface="Consolas" panose="020B0609020204030204" pitchFamily="49" charset="0"/>
              </a:rPr>
              <a:t>( double x );</a:t>
            </a:r>
          </a:p>
          <a:p>
            <a:pPr marL="857250" lvl="2" indent="0">
              <a:buNone/>
            </a:pPr>
            <a:r>
              <a:rPr lang="en-CA" sz="1400" dirty="0" smtClean="0">
                <a:latin typeface="Consolas" panose="020B0609020204030204" pitchFamily="49" charset="0"/>
                <a:cs typeface="Consolas" panose="020B0609020204030204" pitchFamily="49" charset="0"/>
              </a:rPr>
              <a:t>double </a:t>
            </a:r>
            <a:r>
              <a:rPr lang="en-CA" sz="1400" dirty="0" err="1" smtClean="0">
                <a:latin typeface="Consolas" panose="020B0609020204030204" pitchFamily="49" charset="0"/>
                <a:cs typeface="Consolas" panose="020B0609020204030204" pitchFamily="49" charset="0"/>
              </a:rPr>
              <a:t>my_tan</a:t>
            </a:r>
            <a:r>
              <a:rPr lang="en-CA" sz="1400" dirty="0" smtClean="0">
                <a:latin typeface="Consolas" panose="020B0609020204030204" pitchFamily="49" charset="0"/>
                <a:cs typeface="Consolas" panose="020B0609020204030204" pitchFamily="49" charset="0"/>
              </a:rPr>
              <a:t>( double x );</a:t>
            </a:r>
          </a:p>
          <a:p>
            <a:pPr marL="857250" lvl="2" indent="0">
              <a:buNone/>
            </a:pPr>
            <a:r>
              <a:rPr lang="en-CA" sz="1400" dirty="0" smtClean="0">
                <a:latin typeface="Consolas" panose="020B0609020204030204" pitchFamily="49" charset="0"/>
                <a:cs typeface="Consolas" panose="020B0609020204030204" pitchFamily="49" charset="0"/>
              </a:rPr>
              <a:t>int gcd( int m, int n );</a:t>
            </a:r>
          </a:p>
          <a:p>
            <a:pPr marL="857250" lvl="2" indent="0">
              <a:buNone/>
            </a:pPr>
            <a:r>
              <a:rPr lang="en-CA" sz="1400" dirty="0" smtClean="0">
                <a:latin typeface="Consolas" panose="020B0609020204030204" pitchFamily="49" charset="0"/>
                <a:cs typeface="Consolas" panose="020B0609020204030204" pitchFamily="49" charset="0"/>
              </a:rPr>
              <a:t>int lcm( int m, int n );</a:t>
            </a:r>
          </a:p>
          <a:p>
            <a:pPr marL="857250" lvl="2" indent="0">
              <a:buNone/>
            </a:pPr>
            <a:r>
              <a:rPr lang="en-CA" sz="1400" dirty="0" smtClean="0">
                <a:latin typeface="Consolas" panose="020B0609020204030204" pitchFamily="49" charset="0"/>
                <a:cs typeface="Consolas" panose="020B0609020204030204" pitchFamily="49" charset="0"/>
              </a:rPr>
              <a:t>void </a:t>
            </a:r>
            <a:r>
              <a:rPr lang="en-CA" sz="1400" dirty="0" err="1" smtClean="0">
                <a:latin typeface="Consolas" panose="020B0609020204030204" pitchFamily="49" charset="0"/>
                <a:cs typeface="Consolas" panose="020B0609020204030204" pitchFamily="49" charset="0"/>
              </a:rPr>
              <a:t>print_hi</a:t>
            </a:r>
            <a:r>
              <a:rPr lang="en-CA" sz="1400" dirty="0" smtClean="0">
                <a:latin typeface="Consolas" panose="020B0609020204030204" pitchFamily="49" charset="0"/>
                <a:cs typeface="Consolas" panose="020B0609020204030204" pitchFamily="49" charset="0"/>
              </a:rPr>
              <a:t>();</a:t>
            </a: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Function </a:t>
            </a:r>
            <a:r>
              <a:rPr lang="en-CA" sz="1400" dirty="0" smtClean="0">
                <a:latin typeface="Consolas" panose="020B0609020204030204" pitchFamily="49" charset="0"/>
                <a:cs typeface="Consolas" panose="020B0609020204030204" pitchFamily="49" charset="0"/>
              </a:rPr>
              <a:t>definitions</a:t>
            </a:r>
            <a:endParaRPr lang="en-CA" sz="1400" dirty="0">
              <a:latin typeface="Consolas" panose="020B0609020204030204" pitchFamily="49" charset="0"/>
              <a:cs typeface="Consolas" panose="020B0609020204030204" pitchFamily="49" charset="0"/>
            </a:endParaRPr>
          </a:p>
          <a:p>
            <a:pPr marL="857250" lvl="2" indent="0">
              <a:buNone/>
            </a:pPr>
            <a:r>
              <a:rPr lang="en-CA" sz="1400" dirty="0">
                <a:latin typeface="Consolas" panose="020B0609020204030204" pitchFamily="49" charset="0"/>
                <a:cs typeface="Consolas" panose="020B0609020204030204" pitchFamily="49" charset="0"/>
              </a:rPr>
              <a:t>int main() {</a:t>
            </a:r>
          </a:p>
          <a:p>
            <a:pPr marL="857250" lvl="2" indent="0">
              <a:buNone/>
            </a:pPr>
            <a:r>
              <a:rPr lang="en-CA" sz="1400" dirty="0">
                <a:latin typeface="Consolas" panose="020B0609020204030204" pitchFamily="49" charset="0"/>
                <a:cs typeface="Consolas" panose="020B0609020204030204" pitchFamily="49" charset="0"/>
              </a:rPr>
              <a:t>    return 0;</a:t>
            </a:r>
          </a:p>
          <a:p>
            <a:pPr marL="857250" lvl="2" indent="0">
              <a:buNone/>
            </a:pPr>
            <a:r>
              <a:rPr lang="en-CA" sz="1400" dirty="0">
                <a:latin typeface="Consolas" panose="020B0609020204030204" pitchFamily="49" charset="0"/>
                <a:cs typeface="Consolas" panose="020B0609020204030204" pitchFamily="49" charset="0"/>
              </a:rPr>
              <a:t>}</a:t>
            </a:r>
          </a:p>
          <a:p>
            <a:pPr marL="857250" lvl="2" indent="0">
              <a:buNone/>
            </a:pPr>
            <a:endParaRPr lang="en-CA" dirty="0">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4139952" y="4941168"/>
            <a:ext cx="4209807" cy="923330"/>
          </a:xfrm>
          <a:prstGeom prst="rect">
            <a:avLst/>
          </a:prstGeom>
          <a:noFill/>
        </p:spPr>
        <p:txBody>
          <a:bodyPr wrap="none" rtlCol="0">
            <a:spAutoFit/>
          </a:bodyPr>
          <a:lstStyle/>
          <a:p>
            <a:r>
              <a:rPr lang="en-CA" dirty="0" smtClean="0">
                <a:solidFill>
                  <a:srgbClr val="FF0000"/>
                </a:solidFill>
                <a:latin typeface="Georgia" panose="02040502050405020303" pitchFamily="18" charset="0"/>
              </a:rPr>
              <a:t>You don’t have to, but it’s a good idea</a:t>
            </a:r>
          </a:p>
          <a:p>
            <a:r>
              <a:rPr lang="en-CA" dirty="0" smtClean="0">
                <a:solidFill>
                  <a:srgbClr val="FF0000"/>
                </a:solidFill>
                <a:latin typeface="Georgia" panose="02040502050405020303" pitchFamily="18" charset="0"/>
              </a:rPr>
              <a:t>to keep the function definitions in the</a:t>
            </a:r>
          </a:p>
          <a:p>
            <a:r>
              <a:rPr lang="en-CA" dirty="0" smtClean="0">
                <a:solidFill>
                  <a:srgbClr val="FF0000"/>
                </a:solidFill>
                <a:latin typeface="Georgia" panose="02040502050405020303" pitchFamily="18" charset="0"/>
              </a:rPr>
              <a:t>same order as the function declarations</a:t>
            </a:r>
            <a:endParaRPr lang="en-CA" dirty="0">
              <a:solidFill>
                <a:srgbClr val="FF0000"/>
              </a:solidFill>
              <a:latin typeface="Georgia" panose="02040502050405020303" pitchFamily="18" charset="0"/>
            </a:endParaRPr>
          </a:p>
        </p:txBody>
      </p:sp>
    </p:spTree>
    <p:extLst>
      <p:ext uri="{BB962C8B-B14F-4D97-AF65-F5344CB8AC3E}">
        <p14:creationId xmlns:p14="http://schemas.microsoft.com/office/powerpoint/2010/main" val="3455067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For each function, just have the definition return the default value</a:t>
            </a:r>
            <a:endParaRPr lang="en-CA" dirty="0">
              <a:solidFill>
                <a:prstClr val="black"/>
              </a:solidFill>
            </a:endParaRPr>
          </a:p>
          <a:p>
            <a:pPr marL="857250" lvl="2" indent="0">
              <a:buNone/>
            </a:pPr>
            <a:r>
              <a:rPr lang="en-CA" sz="1400" dirty="0" smtClean="0">
                <a:latin typeface="Consolas" panose="020B0609020204030204" pitchFamily="49" charset="0"/>
                <a:cs typeface="Consolas" panose="020B0609020204030204" pitchFamily="49" charset="0"/>
              </a:rPr>
              <a:t>double </a:t>
            </a:r>
            <a:r>
              <a:rPr lang="en-CA" sz="1400" dirty="0" err="1" smtClean="0">
                <a:latin typeface="Consolas" panose="020B0609020204030204" pitchFamily="49" charset="0"/>
                <a:cs typeface="Consolas" panose="020B0609020204030204" pitchFamily="49" charset="0"/>
              </a:rPr>
              <a:t>my_abs</a:t>
            </a:r>
            <a:r>
              <a:rPr lang="en-CA" sz="1400" dirty="0" smtClean="0">
                <a:latin typeface="Consolas" panose="020B0609020204030204" pitchFamily="49" charset="0"/>
                <a:cs typeface="Consolas" panose="020B0609020204030204" pitchFamily="49" charset="0"/>
              </a:rPr>
              <a:t>( double x )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return 0.0;</a:t>
            </a:r>
          </a:p>
          <a:p>
            <a:pPr marL="857250" lvl="2" indent="0">
              <a:buNone/>
            </a:pPr>
            <a:r>
              <a:rPr lang="en-CA" sz="1400" dirty="0" smtClean="0">
                <a:latin typeface="Consolas" panose="020B0609020204030204" pitchFamily="49" charset="0"/>
                <a:cs typeface="Consolas" panose="020B0609020204030204" pitchFamily="49" charset="0"/>
              </a:rPr>
              <a:t>}</a:t>
            </a: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double </a:t>
            </a:r>
            <a:r>
              <a:rPr lang="en-CA" sz="1400" dirty="0" err="1" smtClean="0">
                <a:latin typeface="Consolas" panose="020B0609020204030204" pitchFamily="49" charset="0"/>
                <a:cs typeface="Consolas" panose="020B0609020204030204" pitchFamily="49" charset="0"/>
              </a:rPr>
              <a:t>my_tan</a:t>
            </a:r>
            <a:r>
              <a:rPr lang="en-CA" sz="1400" dirty="0" smtClean="0">
                <a:latin typeface="Consolas" panose="020B0609020204030204" pitchFamily="49" charset="0"/>
                <a:cs typeface="Consolas" panose="020B0609020204030204" pitchFamily="49" charset="0"/>
              </a:rPr>
              <a:t>( double x )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return 0.0;</a:t>
            </a:r>
          </a:p>
          <a:p>
            <a:pPr marL="857250" lvl="2" indent="0">
              <a:buNone/>
            </a:pPr>
            <a:r>
              <a:rPr lang="en-CA" sz="1400" dirty="0" smtClean="0">
                <a:latin typeface="Consolas" panose="020B0609020204030204" pitchFamily="49" charset="0"/>
                <a:cs typeface="Consolas" panose="020B0609020204030204" pitchFamily="49" charset="0"/>
              </a:rPr>
              <a:t>}</a:t>
            </a: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int gcd( int m, int n )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return 0;</a:t>
            </a:r>
          </a:p>
          <a:p>
            <a:pPr marL="857250" lvl="2" indent="0">
              <a:buNone/>
            </a:pPr>
            <a:r>
              <a:rPr lang="en-CA" sz="1400" dirty="0" smtClean="0">
                <a:latin typeface="Consolas" panose="020B0609020204030204" pitchFamily="49" charset="0"/>
                <a:cs typeface="Consolas" panose="020B0609020204030204" pitchFamily="49" charset="0"/>
              </a:rPr>
              <a:t>}</a:t>
            </a: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int lcm( int m, int n )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return 0;</a:t>
            </a:r>
          </a:p>
          <a:p>
            <a:pPr marL="857250" lvl="2" indent="0">
              <a:buNone/>
            </a:pPr>
            <a:r>
              <a:rPr lang="en-CA" sz="1400" dirty="0" smtClean="0">
                <a:latin typeface="Consolas" panose="020B0609020204030204" pitchFamily="49" charset="0"/>
                <a:cs typeface="Consolas" panose="020B0609020204030204" pitchFamily="49" charset="0"/>
              </a:rPr>
              <a:t>}</a:t>
            </a: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Nothing to return here--at the end of the function body, it returns</a:t>
            </a: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void </a:t>
            </a:r>
            <a:r>
              <a:rPr lang="en-CA" sz="1400" dirty="0" err="1" smtClean="0">
                <a:latin typeface="Consolas" panose="020B0609020204030204" pitchFamily="49" charset="0"/>
                <a:cs typeface="Consolas" panose="020B0609020204030204" pitchFamily="49" charset="0"/>
              </a:rPr>
              <a:t>print_hi</a:t>
            </a:r>
            <a:r>
              <a:rPr lang="en-CA" sz="1400" dirty="0" smtClean="0">
                <a:latin typeface="Consolas" panose="020B0609020204030204" pitchFamily="49" charset="0"/>
                <a:cs typeface="Consolas" panose="020B0609020204030204" pitchFamily="49" charset="0"/>
              </a:rPr>
              <a:t>() {</a:t>
            </a:r>
          </a:p>
          <a:p>
            <a:pPr marL="85725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8092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Code development</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This code should compile, even if it does nothing</a:t>
            </a:r>
          </a:p>
          <a:p>
            <a:pPr lvl="1"/>
            <a:r>
              <a:rPr lang="en-CA" dirty="0" smtClean="0">
                <a:solidFill>
                  <a:prstClr val="black"/>
                </a:solidFill>
              </a:rPr>
              <a:t>If there are compile-time errors, fix them first</a:t>
            </a:r>
          </a:p>
          <a:p>
            <a:pPr lvl="1"/>
            <a:endParaRPr lang="en-CA" dirty="0">
              <a:solidFill>
                <a:prstClr val="black"/>
              </a:solidFill>
            </a:endParaRPr>
          </a:p>
          <a:p>
            <a:r>
              <a:rPr lang="en-CA" dirty="0" smtClean="0">
                <a:solidFill>
                  <a:prstClr val="black"/>
                </a:solidFill>
              </a:rPr>
              <a:t>Next, implement the </a:t>
            </a:r>
            <a:r>
              <a:rPr lang="en-CA" dirty="0" smtClean="0">
                <a:solidFill>
                  <a:prstClr val="black"/>
                </a:solidFill>
                <a:latin typeface="Consolas" panose="020B0609020204030204" pitchFamily="49" charset="0"/>
                <a:cs typeface="Consolas" panose="020B0609020204030204" pitchFamily="49" charset="0"/>
              </a:rPr>
              <a:t>main()</a:t>
            </a:r>
            <a:r>
              <a:rPr lang="en-CA" dirty="0" smtClean="0">
                <a:solidFill>
                  <a:prstClr val="black"/>
                </a:solidFill>
              </a:rPr>
              <a:t> function just to test everything</a:t>
            </a:r>
          </a:p>
          <a:p>
            <a:pPr marL="857250" lvl="2" indent="0">
              <a:buNone/>
            </a:pPr>
            <a:r>
              <a:rPr lang="en-CA" sz="1400" dirty="0">
                <a:latin typeface="Consolas" panose="020B0609020204030204" pitchFamily="49" charset="0"/>
                <a:cs typeface="Consolas" panose="020B0609020204030204" pitchFamily="49" charset="0"/>
              </a:rPr>
              <a:t>// Function definitions</a:t>
            </a:r>
          </a:p>
          <a:p>
            <a:pPr marL="857250" lvl="2" indent="0">
              <a:buNone/>
            </a:pPr>
            <a:r>
              <a:rPr lang="en-CA" sz="1400" dirty="0">
                <a:latin typeface="Consolas" panose="020B0609020204030204" pitchFamily="49" charset="0"/>
                <a:cs typeface="Consolas" panose="020B0609020204030204" pitchFamily="49" charset="0"/>
              </a:rPr>
              <a:t>int main() </a:t>
            </a:r>
            <a:r>
              <a:rPr lang="en-CA" sz="1400" dirty="0" smtClean="0">
                <a:latin typeface="Consolas" panose="020B0609020204030204" pitchFamily="49" charset="0"/>
                <a:cs typeface="Consolas" panose="020B0609020204030204" pitchFamily="49" charset="0"/>
              </a:rPr>
              <a:t>{</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"gcd(15708, 23205) = 357: " &lt;&lt; gcd( 15708, 23205 )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&lt;&lt; std::endl;</a:t>
            </a:r>
          </a:p>
          <a:p>
            <a:pPr marL="85725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smtClean="0">
                <a:latin typeface="Consolas" panose="020B0609020204030204" pitchFamily="49" charset="0"/>
                <a:cs typeface="Consolas" panose="020B0609020204030204" pitchFamily="49" charset="0"/>
              </a:rPr>
              <a:t>"lcm(15708</a:t>
            </a:r>
            <a:r>
              <a:rPr lang="en-CA" sz="1400" dirty="0">
                <a:latin typeface="Consolas" panose="020B0609020204030204" pitchFamily="49" charset="0"/>
                <a:cs typeface="Consolas" panose="020B0609020204030204" pitchFamily="49" charset="0"/>
              </a:rPr>
              <a:t>, 23205) = </a:t>
            </a:r>
            <a:r>
              <a:rPr lang="en-CA" sz="1400" dirty="0" smtClean="0">
                <a:latin typeface="Consolas" panose="020B0609020204030204" pitchFamily="49" charset="0"/>
                <a:cs typeface="Consolas" panose="020B0609020204030204" pitchFamily="49" charset="0"/>
              </a:rPr>
              <a:t>1021020: </a:t>
            </a:r>
            <a:r>
              <a:rPr lang="en-CA" sz="1400" dirty="0">
                <a:latin typeface="Consolas" panose="020B0609020204030204" pitchFamily="49" charset="0"/>
                <a:cs typeface="Consolas" panose="020B0609020204030204" pitchFamily="49" charset="0"/>
              </a:rPr>
              <a:t>" &lt;&lt; </a:t>
            </a:r>
            <a:r>
              <a:rPr lang="en-CA" sz="1400" dirty="0" smtClean="0">
                <a:latin typeface="Consolas" panose="020B0609020204030204" pitchFamily="49" charset="0"/>
                <a:cs typeface="Consolas" panose="020B0609020204030204" pitchFamily="49" charset="0"/>
              </a:rPr>
              <a:t>lcm( </a:t>
            </a:r>
            <a:r>
              <a:rPr lang="en-CA" sz="1400" dirty="0">
                <a:latin typeface="Consolas" panose="020B0609020204030204" pitchFamily="49" charset="0"/>
                <a:cs typeface="Consolas" panose="020B0609020204030204" pitchFamily="49" charset="0"/>
              </a:rPr>
              <a:t>15708, 23205 )</a:t>
            </a:r>
          </a:p>
          <a:p>
            <a:pPr marL="857250" lvl="2" indent="0">
              <a:buNone/>
            </a:pPr>
            <a:r>
              <a:rPr lang="en-CA" sz="1400" dirty="0">
                <a:latin typeface="Consolas" panose="020B0609020204030204" pitchFamily="49" charset="0"/>
                <a:cs typeface="Consolas" panose="020B0609020204030204" pitchFamily="49" charset="0"/>
              </a:rPr>
              <a:t>              &lt;&lt; std::endl</a:t>
            </a:r>
            <a:r>
              <a:rPr lang="en-CA" sz="1400" dirty="0" smtClean="0">
                <a:latin typeface="Consolas" panose="020B0609020204030204" pitchFamily="49" charset="0"/>
                <a:cs typeface="Consolas" panose="020B0609020204030204" pitchFamily="49" charset="0"/>
              </a:rPr>
              <a:t>;</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"|-3.2| = 3.2: " &lt;&lt; </a:t>
            </a:r>
            <a:r>
              <a:rPr lang="en-CA" sz="1400" dirty="0" err="1" smtClean="0">
                <a:latin typeface="Consolas" panose="020B0609020204030204" pitchFamily="49" charset="0"/>
                <a:cs typeface="Consolas" panose="020B0609020204030204" pitchFamily="49" charset="0"/>
              </a:rPr>
              <a:t>my_abs</a:t>
            </a:r>
            <a:r>
              <a:rPr lang="en-CA" sz="1400" dirty="0" smtClean="0">
                <a:latin typeface="Consolas" panose="020B0609020204030204" pitchFamily="49" charset="0"/>
                <a:cs typeface="Consolas" panose="020B0609020204030204" pitchFamily="49" charset="0"/>
              </a:rPr>
              <a:t>(-3.2) &lt;&lt; std::endl;</a:t>
            </a:r>
          </a:p>
          <a:p>
            <a:pPr marL="857250" lvl="2"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"tan(0.01) = 0.0100003333: " &lt;&lt; </a:t>
            </a:r>
            <a:r>
              <a:rPr lang="en-CA" sz="1400" dirty="0" err="1" smtClean="0">
                <a:latin typeface="Consolas" panose="020B0609020204030204" pitchFamily="49" charset="0"/>
                <a:cs typeface="Consolas" panose="020B0609020204030204" pitchFamily="49" charset="0"/>
              </a:rPr>
              <a:t>my_tan</a:t>
            </a:r>
            <a:r>
              <a:rPr lang="en-CA" sz="1400" dirty="0" smtClean="0">
                <a:latin typeface="Consolas" panose="020B0609020204030204" pitchFamily="49" charset="0"/>
                <a:cs typeface="Consolas" panose="020B0609020204030204" pitchFamily="49" charset="0"/>
              </a:rPr>
              <a:t>(0.01)</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std::endl</a:t>
            </a:r>
            <a:r>
              <a:rPr lang="en-CA" sz="1400" dirty="0" smtClean="0">
                <a:latin typeface="Consolas" panose="020B0609020204030204" pitchFamily="49" charset="0"/>
                <a:cs typeface="Consolas" panose="020B0609020204030204" pitchFamily="49" charset="0"/>
              </a:rPr>
              <a:t>;</a:t>
            </a: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print_hi</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return 0;</a:t>
            </a:r>
          </a:p>
          <a:p>
            <a:pPr marL="857250" lvl="2" indent="0">
              <a:buNone/>
            </a:pPr>
            <a:r>
              <a:rPr lang="en-CA" sz="1400" dirty="0">
                <a:latin typeface="Consolas" panose="020B0609020204030204" pitchFamily="49" charset="0"/>
                <a:cs typeface="Consolas" panose="020B0609020204030204" pitchFamily="49" charset="0"/>
              </a:rPr>
              <a:t>}</a:t>
            </a:r>
          </a:p>
          <a:p>
            <a:endParaRPr lang="en-CA" dirty="0">
              <a:solidFill>
                <a:prstClr val="black"/>
              </a:solidFill>
            </a:endParaRPr>
          </a:p>
        </p:txBody>
      </p:sp>
    </p:spTree>
    <p:extLst>
      <p:ext uri="{BB962C8B-B14F-4D97-AF65-F5344CB8AC3E}">
        <p14:creationId xmlns:p14="http://schemas.microsoft.com/office/powerpoint/2010/main" val="233669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66682</TotalTime>
  <Words>1106</Words>
  <Application>Microsoft Office PowerPoint</Application>
  <PresentationFormat>On-screen Show (4:3)</PresentationFormat>
  <Paragraphs>138</Paragraphs>
  <Slides>16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ＭＳ Ｐゴシック</vt:lpstr>
      <vt:lpstr>Arial</vt:lpstr>
      <vt:lpstr>Calibri</vt:lpstr>
      <vt:lpstr>Consolas</vt:lpstr>
      <vt:lpstr>Constantia</vt:lpstr>
      <vt:lpstr>Georgia</vt:lpstr>
      <vt:lpstr>Times New Roman</vt:lpstr>
      <vt:lpstr>Wingdings</vt:lpstr>
      <vt:lpstr>Custom Design</vt:lpstr>
      <vt:lpstr>Equation</vt:lpstr>
      <vt:lpstr>Code-development strategies</vt:lpstr>
      <vt:lpstr>Outline</vt:lpstr>
      <vt:lpstr>Code development</vt:lpstr>
      <vt:lpstr>Code development</vt:lpstr>
      <vt:lpstr>Code development</vt:lpstr>
      <vt:lpstr>Code development</vt:lpstr>
      <vt:lpstr>Code development</vt:lpstr>
      <vt:lpstr>Code development</vt:lpstr>
      <vt:lpstr>Code development</vt:lpstr>
      <vt:lpstr>Code development</vt:lpstr>
      <vt:lpstr>Code development</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1348</cp:revision>
  <dcterms:created xsi:type="dcterms:W3CDTF">2009-09-11T23:00:44Z</dcterms:created>
  <dcterms:modified xsi:type="dcterms:W3CDTF">2019-09-17T21:31:16Z</dcterms:modified>
</cp:coreProperties>
</file>